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5" r:id="rId3"/>
    <p:sldId id="257" r:id="rId4"/>
    <p:sldId id="259" r:id="rId5"/>
    <p:sldId id="268" r:id="rId6"/>
    <p:sldId id="260" r:id="rId7"/>
    <p:sldId id="262" r:id="rId8"/>
    <p:sldId id="263" r:id="rId9"/>
    <p:sldId id="264" r:id="rId10"/>
    <p:sldId id="261" r:id="rId11"/>
    <p:sldId id="265" r:id="rId12"/>
    <p:sldId id="266" r:id="rId13"/>
    <p:sldId id="267" r:id="rId14"/>
    <p:sldId id="270" r:id="rId15"/>
    <p:sldId id="271" r:id="rId16"/>
    <p:sldId id="276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35" d="100"/>
          <a:sy n="135" d="100"/>
        </p:scale>
        <p:origin x="-160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E658-20B6-1B45-9E6A-E42D93B26341}" type="datetimeFigureOut">
              <a:rPr lang="en-US" smtClean="0"/>
              <a:t>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DAA6-A948-5E4C-8D43-993E106E7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884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E658-20B6-1B45-9E6A-E42D93B26341}" type="datetimeFigureOut">
              <a:rPr lang="en-US" smtClean="0"/>
              <a:t>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DAA6-A948-5E4C-8D43-993E106E7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596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E658-20B6-1B45-9E6A-E42D93B26341}" type="datetimeFigureOut">
              <a:rPr lang="en-US" smtClean="0"/>
              <a:t>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DAA6-A948-5E4C-8D43-993E106E7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827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E658-20B6-1B45-9E6A-E42D93B26341}" type="datetimeFigureOut">
              <a:rPr lang="en-US" smtClean="0"/>
              <a:t>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DAA6-A948-5E4C-8D43-993E106E7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09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E658-20B6-1B45-9E6A-E42D93B26341}" type="datetimeFigureOut">
              <a:rPr lang="en-US" smtClean="0"/>
              <a:t>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DAA6-A948-5E4C-8D43-993E106E7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86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E658-20B6-1B45-9E6A-E42D93B26341}" type="datetimeFigureOut">
              <a:rPr lang="en-US" smtClean="0"/>
              <a:t>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DAA6-A948-5E4C-8D43-993E106E7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450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E658-20B6-1B45-9E6A-E42D93B26341}" type="datetimeFigureOut">
              <a:rPr lang="en-US" smtClean="0"/>
              <a:t>2/2/15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DAA6-A948-5E4C-8D43-993E106E7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88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E658-20B6-1B45-9E6A-E42D93B26341}" type="datetimeFigureOut">
              <a:rPr lang="en-US" smtClean="0"/>
              <a:t>2/2/15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DAA6-A948-5E4C-8D43-993E106E7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169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E658-20B6-1B45-9E6A-E42D93B26341}" type="datetimeFigureOut">
              <a:rPr lang="en-US" smtClean="0"/>
              <a:t>2/2/15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DAA6-A948-5E4C-8D43-993E106E7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59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E658-20B6-1B45-9E6A-E42D93B26341}" type="datetimeFigureOut">
              <a:rPr lang="en-US" smtClean="0"/>
              <a:t>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DAA6-A948-5E4C-8D43-993E106E7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386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EE658-20B6-1B45-9E6A-E42D93B26341}" type="datetimeFigureOut">
              <a:rPr lang="en-US" smtClean="0"/>
              <a:t>2/2/15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CDAA6-A948-5E4C-8D43-993E106E7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917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7EE658-20B6-1B45-9E6A-E42D93B26341}" type="datetimeFigureOut">
              <a:rPr lang="en-US" smtClean="0"/>
              <a:t>2/2/15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CDAA6-A948-5E4C-8D43-993E106E73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370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Spiritism</a:t>
            </a:r>
            <a:r>
              <a:rPr lang="en-US" dirty="0" smtClean="0"/>
              <a:t> Today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6566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ea typeface="+mn-ea"/>
                <a:cs typeface="+mn-cs"/>
              </a:rPr>
              <a:t>Spiritualism flourishes with a certain view of humans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By </a:t>
            </a:r>
            <a:r>
              <a:rPr lang="en-US" b="1" i="1" dirty="0" smtClean="0">
                <a:ea typeface="+mn-ea"/>
              </a:rPr>
              <a:t>nature </a:t>
            </a:r>
            <a:r>
              <a:rPr lang="en-US" dirty="0" smtClean="0">
                <a:ea typeface="+mn-ea"/>
              </a:rPr>
              <a:t>destined to a life beyond the grave</a:t>
            </a:r>
            <a:endParaRPr lang="en-US" b="1" i="1" dirty="0" smtClean="0">
              <a:ea typeface="+mn-ea"/>
            </a:endParaRP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Explanation of how this is possible: humans are tripartite beings composed of spirit, soul, body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Body: a crude material envelope enclosing the spirit and soul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Soul: During earthly life connects body and spirit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Physical death is a transition from one level of vibration to another; the breaking away of the lowest elements of the soul from their connection with material stuff</a:t>
            </a:r>
          </a:p>
        </p:txBody>
      </p:sp>
    </p:spTree>
    <p:extLst>
      <p:ext uri="{BB962C8B-B14F-4D97-AF65-F5344CB8AC3E}">
        <p14:creationId xmlns:p14="http://schemas.microsoft.com/office/powerpoint/2010/main" val="290666250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b="1" dirty="0" smtClean="0">
                <a:ea typeface="+mn-ea"/>
                <a:cs typeface="+mn-cs"/>
              </a:rPr>
              <a:t>The African View of Humans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eriod"/>
              <a:defRPr/>
            </a:pPr>
            <a:r>
              <a:rPr lang="en-US" dirty="0" smtClean="0">
                <a:ea typeface="+mn-ea"/>
                <a:cs typeface="+mn-cs"/>
              </a:rPr>
              <a:t>Humans are partly </a:t>
            </a:r>
            <a:r>
              <a:rPr lang="en-US" b="1" dirty="0" smtClean="0">
                <a:ea typeface="+mn-ea"/>
                <a:cs typeface="+mn-cs"/>
              </a:rPr>
              <a:t>material</a:t>
            </a:r>
            <a:r>
              <a:rPr lang="en-US" dirty="0" smtClean="0">
                <a:ea typeface="+mn-ea"/>
                <a:cs typeface="+mn-cs"/>
              </a:rPr>
              <a:t> and partly </a:t>
            </a:r>
            <a:r>
              <a:rPr lang="en-US" b="1" dirty="0" smtClean="0">
                <a:ea typeface="+mn-ea"/>
                <a:cs typeface="+mn-cs"/>
              </a:rPr>
              <a:t>immaterial</a:t>
            </a:r>
            <a:r>
              <a:rPr lang="en-US" dirty="0" smtClean="0">
                <a:ea typeface="+mn-ea"/>
                <a:cs typeface="+mn-cs"/>
              </a:rPr>
              <a:t>; yet no absolute dualism</a:t>
            </a:r>
          </a:p>
          <a:p>
            <a:pPr marL="1314450" lvl="2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The </a:t>
            </a:r>
            <a:r>
              <a:rPr lang="en-US" b="1" dirty="0" smtClean="0">
                <a:ea typeface="+mn-ea"/>
              </a:rPr>
              <a:t>material</a:t>
            </a:r>
            <a:r>
              <a:rPr lang="en-US" dirty="0" smtClean="0">
                <a:ea typeface="+mn-ea"/>
              </a:rPr>
              <a:t>: Parts of the body perform both biological and psychic functions</a:t>
            </a:r>
          </a:p>
          <a:p>
            <a:pPr marL="1314450" lvl="2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ea typeface="+mn-ea"/>
              </a:rPr>
              <a:t>The </a:t>
            </a:r>
            <a:r>
              <a:rPr lang="en-US" b="1" dirty="0" smtClean="0">
                <a:ea typeface="+mn-ea"/>
              </a:rPr>
              <a:t>immaterial</a:t>
            </a:r>
            <a:r>
              <a:rPr lang="en-US" dirty="0" smtClean="0">
                <a:ea typeface="+mn-ea"/>
              </a:rPr>
              <a:t>/spiritual</a:t>
            </a:r>
          </a:p>
          <a:p>
            <a:pPr marL="1771650" lvl="3" indent="-51435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Soul:  (</a:t>
            </a:r>
            <a:r>
              <a:rPr lang="en-US" dirty="0" err="1" smtClean="0">
                <a:ea typeface="+mn-ea"/>
              </a:rPr>
              <a:t>i</a:t>
            </a:r>
            <a:r>
              <a:rPr lang="en-US" dirty="0" smtClean="0">
                <a:ea typeface="+mn-ea"/>
              </a:rPr>
              <a:t>) an immortal entity that survives the cessation of the body; (ii) it defines personality; (iii) the essence of being</a:t>
            </a:r>
          </a:p>
          <a:p>
            <a:pPr marL="1771650" lvl="3" indent="-51435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dirty="0" smtClean="0">
                <a:ea typeface="+mn-ea"/>
              </a:rPr>
              <a:t>Spirit: the animating principle of the body; the vital life source</a:t>
            </a:r>
          </a:p>
        </p:txBody>
      </p:sp>
    </p:spTree>
    <p:extLst>
      <p:ext uri="{BB962C8B-B14F-4D97-AF65-F5344CB8AC3E}">
        <p14:creationId xmlns:p14="http://schemas.microsoft.com/office/powerpoint/2010/main" val="14764412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endParaRPr lang="en-US">
              <a:latin typeface="Calibri" charset="0"/>
            </a:endParaRPr>
          </a:p>
          <a:p>
            <a:pPr eaLnBrk="1" hangingPunct="1">
              <a:buFont typeface="Arial" charset="0"/>
              <a:buNone/>
            </a:pPr>
            <a:r>
              <a:rPr lang="en-US">
                <a:latin typeface="Calibri" charset="0"/>
              </a:rPr>
              <a:t>2. Death is the separation of the body from its spiritual substance (soul) which is the essential person</a:t>
            </a:r>
          </a:p>
          <a:p>
            <a:pPr lvl="1" eaLnBrk="1" hangingPunct="1">
              <a:buFont typeface="Arial" charset="0"/>
              <a:buNone/>
            </a:pPr>
            <a:endParaRPr lang="en-US">
              <a:latin typeface="Calibri" charset="0"/>
            </a:endParaRPr>
          </a:p>
          <a:p>
            <a:pPr lvl="1" eaLnBrk="1" hangingPunct="1"/>
            <a:r>
              <a:rPr lang="en-US">
                <a:latin typeface="Calibri" charset="0"/>
              </a:rPr>
              <a:t>the soul, which never dies may linger till it is received in the company of his forbears (</a:t>
            </a:r>
            <a:r>
              <a:rPr lang="en-US" b="1">
                <a:latin typeface="Calibri" charset="0"/>
              </a:rPr>
              <a:t>ancestors</a:t>
            </a:r>
            <a:r>
              <a:rPr lang="en-US">
                <a:latin typeface="Calibri" charset="0"/>
              </a:rPr>
              <a:t>) after the celebration of full funeral ceremonies </a:t>
            </a:r>
          </a:p>
        </p:txBody>
      </p:sp>
    </p:spTree>
    <p:extLst>
      <p:ext uri="{BB962C8B-B14F-4D97-AF65-F5344CB8AC3E}">
        <p14:creationId xmlns:p14="http://schemas.microsoft.com/office/powerpoint/2010/main" val="4330692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en-US">
                <a:latin typeface="Calibri" charset="0"/>
              </a:rPr>
              <a:t>3. Essence of the African personality, not entirely individualistic.  The being of the African is </a:t>
            </a:r>
            <a:r>
              <a:rPr lang="ja-JP" altLang="en-US">
                <a:latin typeface="Calibri" charset="0"/>
              </a:rPr>
              <a:t>“</a:t>
            </a:r>
            <a:r>
              <a:rPr lang="en-US" altLang="ja-JP">
                <a:latin typeface="Calibri" charset="0"/>
              </a:rPr>
              <a:t>being-in-relation</a:t>
            </a:r>
            <a:r>
              <a:rPr lang="ja-JP" altLang="en-US">
                <a:latin typeface="Calibri" charset="0"/>
              </a:rPr>
              <a:t>”</a:t>
            </a:r>
            <a:endParaRPr lang="en-US" altLang="ja-JP">
              <a:latin typeface="Calibri" charset="0"/>
            </a:endParaRPr>
          </a:p>
          <a:p>
            <a:pPr lvl="2" eaLnBrk="1" hangingPunct="1">
              <a:lnSpc>
                <a:spcPct val="90000"/>
              </a:lnSpc>
            </a:pPr>
            <a:endParaRPr lang="en-US">
              <a:latin typeface="Calibri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>
                <a:latin typeface="Calibri" charset="0"/>
              </a:rPr>
              <a:t>involved not only in physical relations with extended family, the clan and village, but also in spiritual relations with the ancestors</a:t>
            </a:r>
          </a:p>
          <a:p>
            <a:pPr lvl="2" eaLnBrk="1" hangingPunct="1">
              <a:lnSpc>
                <a:spcPct val="90000"/>
              </a:lnSpc>
            </a:pPr>
            <a:endParaRPr lang="en-US">
              <a:latin typeface="Calibri" charset="0"/>
            </a:endParaRPr>
          </a:p>
          <a:p>
            <a:pPr lvl="2" eaLnBrk="1" hangingPunct="1">
              <a:lnSpc>
                <a:spcPct val="90000"/>
              </a:lnSpc>
            </a:pPr>
            <a:r>
              <a:rPr lang="en-US">
                <a:latin typeface="Calibri" charset="0"/>
              </a:rPr>
              <a:t>behavior is governed by an implicit covenant-type arrangement between person to person and persons and spiritual realities</a:t>
            </a:r>
          </a:p>
        </p:txBody>
      </p:sp>
    </p:spTree>
    <p:extLst>
      <p:ext uri="{BB962C8B-B14F-4D97-AF65-F5344CB8AC3E}">
        <p14:creationId xmlns:p14="http://schemas.microsoft.com/office/powerpoint/2010/main" val="3942908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ea typeface="+mj-ea"/>
              </a:rPr>
              <a:t>The Worldview of the Emerging Spirituality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sz="2400" dirty="0">
                <a:latin typeface="Calibri" charset="0"/>
              </a:rPr>
              <a:t>Spiritual unimportance of history</a:t>
            </a:r>
          </a:p>
          <a:p>
            <a:pPr lvl="1" eaLnBrk="1" hangingPunct="1"/>
            <a:r>
              <a:rPr lang="en-US" sz="2400" dirty="0">
                <a:latin typeface="Calibri" charset="0"/>
              </a:rPr>
              <a:t>History ties people to local beliefs, particular places, and teachers, texts which are largely symbolic or mythic</a:t>
            </a:r>
          </a:p>
          <a:p>
            <a:pPr eaLnBrk="1" hangingPunct="1"/>
            <a:r>
              <a:rPr lang="en-US" sz="2400" dirty="0">
                <a:latin typeface="Calibri" charset="0"/>
              </a:rPr>
              <a:t>Elevation of reason </a:t>
            </a:r>
            <a:r>
              <a:rPr lang="en-US" sz="1800" dirty="0">
                <a:latin typeface="Calibri" charset="0"/>
              </a:rPr>
              <a:t>(also mind, consciousness, intellect, awareness)</a:t>
            </a:r>
            <a:endParaRPr lang="en-US" dirty="0">
              <a:latin typeface="Calibri" charset="0"/>
            </a:endParaRPr>
          </a:p>
          <a:p>
            <a:pPr lvl="1" eaLnBrk="1" hangingPunct="1"/>
            <a:r>
              <a:rPr lang="en-US" sz="2400" dirty="0">
                <a:latin typeface="Calibri" charset="0"/>
              </a:rPr>
              <a:t>A divine characteristic in humans, and the principal means for apprehending spiritual truth</a:t>
            </a:r>
          </a:p>
          <a:p>
            <a:pPr lvl="2" eaLnBrk="1" hangingPunct="1"/>
            <a:r>
              <a:rPr lang="en-US" sz="2000" dirty="0">
                <a:latin typeface="Calibri" charset="0"/>
              </a:rPr>
              <a:t>Highly evolved consciousness=substantial spiritual insight</a:t>
            </a:r>
          </a:p>
          <a:p>
            <a:pPr eaLnBrk="1" hangingPunct="1"/>
            <a:r>
              <a:rPr lang="en-US" sz="2400" dirty="0">
                <a:latin typeface="Calibri" charset="0"/>
              </a:rPr>
              <a:t>Spiritualization of </a:t>
            </a:r>
            <a:r>
              <a:rPr lang="en-US" sz="2400" dirty="0" smtClean="0">
                <a:latin typeface="Calibri" charset="0"/>
              </a:rPr>
              <a:t>science </a:t>
            </a:r>
            <a:r>
              <a:rPr lang="en-US" sz="2400" smtClean="0">
                <a:latin typeface="Calibri" charset="0"/>
              </a:rPr>
              <a:t>(physics)</a:t>
            </a:r>
            <a:endParaRPr lang="en-US" sz="2400">
              <a:latin typeface="Calibri" charset="0"/>
            </a:endParaRPr>
          </a:p>
          <a:p>
            <a:pPr lvl="1" eaLnBrk="1" hangingPunct="1"/>
            <a:r>
              <a:rPr lang="en-US" sz="2400" dirty="0">
                <a:latin typeface="Calibri" charset="0"/>
              </a:rPr>
              <a:t>The source and test of spiritual truths of what humans have been told by religious traditions</a:t>
            </a:r>
          </a:p>
          <a:p>
            <a:pPr eaLnBrk="1" hangingPunct="1"/>
            <a:r>
              <a:rPr lang="en-US" sz="2400" dirty="0">
                <a:latin typeface="Calibri" charset="0"/>
              </a:rPr>
              <a:t>Animation of nature—infused with divine spirit or life force</a:t>
            </a:r>
          </a:p>
          <a:p>
            <a:pPr lvl="1" eaLnBrk="1" hangingPunct="1">
              <a:buFont typeface="Arial" charset="0"/>
              <a:buNone/>
            </a:pPr>
            <a:endParaRPr lang="en-US" sz="2000" dirty="0">
              <a:latin typeface="Calibri" charset="0"/>
            </a:endParaRPr>
          </a:p>
          <a:p>
            <a:pPr eaLnBrk="1" hangingPunct="1"/>
            <a:endParaRPr lang="en-US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9776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latin typeface="Calibri" charset="0"/>
              </a:rPr>
              <a:t>Knowledge as hidden</a:t>
            </a:r>
          </a:p>
          <a:p>
            <a:pPr lvl="1" eaLnBrk="1" hangingPunct="1"/>
            <a:r>
              <a:rPr lang="en-US" sz="2400" dirty="0">
                <a:latin typeface="Calibri" charset="0"/>
              </a:rPr>
              <a:t>Knowledge is key to spiritual insight</a:t>
            </a:r>
          </a:p>
          <a:p>
            <a:pPr lvl="2" eaLnBrk="1" hangingPunct="1"/>
            <a:r>
              <a:rPr lang="en-US" sz="2000" dirty="0">
                <a:latin typeface="Calibri" charset="0"/>
              </a:rPr>
              <a:t>May come from Science or gifted individuals</a:t>
            </a:r>
          </a:p>
          <a:p>
            <a:pPr lvl="3" eaLnBrk="1" hangingPunct="1"/>
            <a:r>
              <a:rPr lang="en-US" dirty="0">
                <a:latin typeface="Calibri" charset="0"/>
              </a:rPr>
              <a:t>Shamans and mediums between the physical and spiritual realms</a:t>
            </a:r>
          </a:p>
          <a:p>
            <a:pPr eaLnBrk="1" hangingPunct="1"/>
            <a:r>
              <a:rPr lang="en-US" sz="2800" dirty="0">
                <a:latin typeface="Calibri" charset="0"/>
              </a:rPr>
              <a:t>Spirituality as evolutionary</a:t>
            </a:r>
          </a:p>
          <a:p>
            <a:pPr lvl="1" eaLnBrk="1" hangingPunct="1"/>
            <a:r>
              <a:rPr lang="en-US" sz="2400" dirty="0">
                <a:latin typeface="Calibri" charset="0"/>
              </a:rPr>
              <a:t>Spiritual attainment through spiritual evolution; goal=human divinity</a:t>
            </a:r>
          </a:p>
          <a:p>
            <a:pPr eaLnBrk="1" hangingPunct="1"/>
            <a:r>
              <a:rPr lang="en-US" sz="2800" dirty="0">
                <a:latin typeface="Calibri" charset="0"/>
              </a:rPr>
              <a:t>Religious </a:t>
            </a:r>
            <a:r>
              <a:rPr lang="en-US" sz="2800" dirty="0" smtClean="0">
                <a:latin typeface="Calibri" charset="0"/>
              </a:rPr>
              <a:t>pluralism, </a:t>
            </a:r>
            <a:r>
              <a:rPr lang="en-US" sz="2800" dirty="0">
                <a:latin typeface="Calibri" charset="0"/>
              </a:rPr>
              <a:t>based on mystical experience</a:t>
            </a:r>
          </a:p>
          <a:p>
            <a:pPr lvl="1" eaLnBrk="1" hangingPunct="1"/>
            <a:r>
              <a:rPr lang="en-US" sz="2000" dirty="0">
                <a:latin typeface="Calibri" charset="0"/>
              </a:rPr>
              <a:t>Mysticism, the only universal spiritual experience; provides a basis for uniting different spiritual traditions</a:t>
            </a:r>
          </a:p>
        </p:txBody>
      </p:sp>
    </p:spTree>
    <p:extLst>
      <p:ext uri="{BB962C8B-B14F-4D97-AF65-F5344CB8AC3E}">
        <p14:creationId xmlns:p14="http://schemas.microsoft.com/office/powerpoint/2010/main" val="31202148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Catherine L. Albanese </a:t>
            </a:r>
            <a:endParaRPr lang="en-US" dirty="0" smtClean="0"/>
          </a:p>
          <a:p>
            <a:pPr lvl="1"/>
            <a:r>
              <a:rPr lang="en-US" dirty="0" smtClean="0"/>
              <a:t>explores </a:t>
            </a:r>
            <a:r>
              <a:rPr lang="en-US" dirty="0"/>
              <a:t>the continuities between the metaphysical tradition in America and new age spirituality, against the backdrop of what she describes as a “contemporary vernacular religious horizon suffused with notions of ‘spirituality.’” </a:t>
            </a:r>
            <a:endParaRPr lang="en-US" dirty="0" smtClean="0"/>
          </a:p>
          <a:p>
            <a:pPr lvl="1"/>
            <a:r>
              <a:rPr lang="en-US" dirty="0" smtClean="0"/>
              <a:t>Albanese </a:t>
            </a:r>
            <a:r>
              <a:rPr lang="en-US" dirty="0"/>
              <a:t>comes close to identifying the ontology of the new spirituality when she concludes that both metaphysicians and New Agers have understood spirituality in terms of what she calls “subtle energies.” </a:t>
            </a:r>
            <a:endParaRPr lang="en-US" dirty="0" smtClean="0"/>
          </a:p>
          <a:p>
            <a:pPr lvl="2"/>
            <a:r>
              <a:rPr lang="en-US" i="1" dirty="0" smtClean="0"/>
              <a:t>Catherine </a:t>
            </a:r>
            <a:r>
              <a:rPr lang="en-US" i="1" dirty="0"/>
              <a:t>L. Albanese</a:t>
            </a:r>
            <a:r>
              <a:rPr lang="en-US" dirty="0"/>
              <a:t>, “The Subtle Energies of Spirit: Explorations in Metaphysical and New Age Spirituality,” </a:t>
            </a:r>
            <a:r>
              <a:rPr lang="en-US" i="1" dirty="0"/>
              <a:t>Journal of the American Academy of Religion </a:t>
            </a:r>
            <a:r>
              <a:rPr lang="en-US" dirty="0"/>
              <a:t>67/2 (1999): 306.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1640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Modern </a:t>
            </a:r>
            <a:r>
              <a:rPr lang="en-US" dirty="0" err="1" smtClean="0"/>
              <a:t>Spiritism</a:t>
            </a:r>
            <a:r>
              <a:rPr lang="en-US" dirty="0" smtClean="0"/>
              <a:t>: Quest for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“As an individual </a:t>
            </a:r>
            <a:r>
              <a:rPr lang="en-US" dirty="0"/>
              <a:t>you have many facets; intellectual, physical and </a:t>
            </a:r>
            <a:r>
              <a:rPr lang="en-US" dirty="0" smtClean="0"/>
              <a:t>emotional, and spiritual. Until </a:t>
            </a:r>
            <a:r>
              <a:rPr lang="en-US" dirty="0"/>
              <a:t>you are aware of these forces, you will not be fully in charge of your life and destiny but will continue to be a puppet on a string</a:t>
            </a:r>
            <a:r>
              <a:rPr lang="en-US" dirty="0" smtClean="0"/>
              <a:t>. </a:t>
            </a:r>
            <a:r>
              <a:rPr lang="en-US" dirty="0"/>
              <a:t>Realizing that the “you” in “you”, is not a single entity but rather a complex gestalt of experience, biology and intellect, will allow you to go from being the puppet, to the puppet </a:t>
            </a:r>
            <a:r>
              <a:rPr lang="en-US" dirty="0" smtClean="0"/>
              <a:t>master.”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878274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dirty="0" smtClean="0">
                <a:latin typeface="Calibri" charset="0"/>
              </a:rPr>
              <a:t>Absence </a:t>
            </a:r>
            <a:r>
              <a:rPr lang="en-US" dirty="0">
                <a:latin typeface="Calibri" charset="0"/>
              </a:rPr>
              <a:t>of Spiritual </a:t>
            </a:r>
            <a:r>
              <a:rPr lang="en-US" dirty="0" smtClean="0">
                <a:latin typeface="Calibri" charset="0"/>
              </a:rPr>
              <a:t>Power and Dual Allegiance in </a:t>
            </a:r>
            <a:r>
              <a:rPr lang="en-US" i="1" dirty="0" smtClean="0">
                <a:latin typeface="Calibri" charset="0"/>
              </a:rPr>
              <a:t>ATR</a:t>
            </a:r>
            <a:endParaRPr lang="en-US" i="1" dirty="0">
              <a:latin typeface="Calibri" charset="0"/>
            </a:endParaRP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dirty="0">
                <a:latin typeface="Calibri" charset="0"/>
              </a:rPr>
              <a:t>It is argued, </a:t>
            </a:r>
            <a:r>
              <a:rPr lang="ja-JP" altLang="en-US" dirty="0">
                <a:latin typeface="Calibri" charset="0"/>
              </a:rPr>
              <a:t>“</a:t>
            </a:r>
            <a:r>
              <a:rPr lang="en-US" altLang="ja-JP" dirty="0">
                <a:latin typeface="Calibri" charset="0"/>
              </a:rPr>
              <a:t>Power that protects from evil spiritual forces is one of the greatest felt needs in many animistic societies</a:t>
            </a:r>
            <a:r>
              <a:rPr lang="ja-JP" altLang="en-US" dirty="0">
                <a:latin typeface="Calibri" charset="0"/>
              </a:rPr>
              <a:t>”</a:t>
            </a:r>
            <a:endParaRPr lang="en-US" altLang="ja-JP" dirty="0">
              <a:latin typeface="Calibri" charset="0"/>
            </a:endParaRPr>
          </a:p>
          <a:p>
            <a:pPr lvl="1" eaLnBrk="1" hangingPunct="1"/>
            <a:r>
              <a:rPr lang="ja-JP" altLang="en-US" sz="2600" dirty="0">
                <a:latin typeface="Calibri" charset="0"/>
              </a:rPr>
              <a:t>“</a:t>
            </a:r>
            <a:r>
              <a:rPr lang="en-US" altLang="ja-JP" sz="2600" dirty="0">
                <a:latin typeface="Calibri" charset="0"/>
              </a:rPr>
              <a:t>A Christianity that talks about and promises spiritual power but leaves out the </a:t>
            </a:r>
            <a:r>
              <a:rPr lang="en-US" altLang="ja-JP" sz="2600" i="1" dirty="0">
                <a:latin typeface="Calibri" charset="0"/>
              </a:rPr>
              <a:t>experiencing</a:t>
            </a:r>
            <a:r>
              <a:rPr lang="en-US" altLang="ja-JP" sz="2600" dirty="0">
                <a:latin typeface="Calibri" charset="0"/>
              </a:rPr>
              <a:t> in this area . . . is a great disappointment to many. Such Christianity leaves itself open to the problem of dual allegiance</a:t>
            </a:r>
            <a:r>
              <a:rPr lang="ja-JP" altLang="en-US" sz="2600" dirty="0">
                <a:latin typeface="Calibri" charset="0"/>
              </a:rPr>
              <a:t>”</a:t>
            </a:r>
            <a:endParaRPr lang="en-US" altLang="ja-JP" sz="2600" dirty="0">
              <a:latin typeface="Calibri" charset="0"/>
            </a:endParaRPr>
          </a:p>
          <a:p>
            <a:pPr lvl="1" eaLnBrk="1" hangingPunct="1"/>
            <a:r>
              <a:rPr lang="en-US" sz="2600" dirty="0">
                <a:latin typeface="Calibri" charset="0"/>
              </a:rPr>
              <a:t>Unbalanced emphasis on truth and allegiance to </a:t>
            </a:r>
            <a:r>
              <a:rPr lang="en-US" sz="2600" dirty="0" smtClean="0">
                <a:latin typeface="Calibri" charset="0"/>
              </a:rPr>
              <a:t>Christ </a:t>
            </a:r>
          </a:p>
          <a:p>
            <a:pPr marL="457200" lvl="1" indent="0" eaLnBrk="1" hangingPunct="1">
              <a:buNone/>
            </a:pPr>
            <a:endParaRPr lang="en-US" sz="26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98011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Back to Origins: Dependence/independence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8690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Rev. 16:13-14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US" dirty="0" smtClean="0"/>
              <a:t>“And </a:t>
            </a:r>
            <a:r>
              <a:rPr lang="en-US" dirty="0"/>
              <a:t>I saw </a:t>
            </a:r>
            <a:r>
              <a:rPr lang="en-US" i="1" dirty="0"/>
              <a:t>coming</a:t>
            </a:r>
            <a:r>
              <a:rPr lang="en-US" dirty="0"/>
              <a:t> out of the mouth of the dragon and out of the mouth of the beast and out of the mouth of the false prophet, three unclean spirits like frogs</a:t>
            </a:r>
            <a:r>
              <a:rPr lang="en-US" dirty="0" smtClean="0"/>
              <a:t>;</a:t>
            </a:r>
            <a:r>
              <a:rPr lang="en-US" b="1" dirty="0"/>
              <a:t> </a:t>
            </a:r>
            <a:r>
              <a:rPr lang="en-US" dirty="0"/>
              <a:t>for they are spirits of demons, performing signs, which go out to the kings of the whole </a:t>
            </a:r>
            <a:r>
              <a:rPr lang="en-US" dirty="0" smtClean="0"/>
              <a:t>world</a:t>
            </a:r>
            <a:r>
              <a:rPr lang="en-US" dirty="0"/>
              <a:t>, to gather them together for the war of the great day of God, the Almighty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Jon </a:t>
            </a:r>
            <a:r>
              <a:rPr lang="en-US" dirty="0" err="1"/>
              <a:t>Paulien</a:t>
            </a:r>
            <a:r>
              <a:rPr lang="en-US" dirty="0"/>
              <a:t>, “a strong role for spiritualism unifying the world for a common </a:t>
            </a:r>
            <a:r>
              <a:rPr lang="en-US" dirty="0" smtClean="0"/>
              <a:t>cause”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47872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000" dirty="0" err="1" smtClean="0"/>
              <a:t>Spiritism</a:t>
            </a:r>
            <a:endParaRPr lang="en-US" sz="4000" dirty="0" smtClean="0"/>
          </a:p>
          <a:p>
            <a:pPr lvl="1"/>
            <a:r>
              <a:rPr lang="en-US" dirty="0" smtClean="0"/>
              <a:t>“The doctrine or practice of spiritualism,” according to </a:t>
            </a:r>
            <a:r>
              <a:rPr lang="en-US" i="1" dirty="0" smtClean="0"/>
              <a:t>Webster’s Encyclopedic Dictionary</a:t>
            </a:r>
          </a:p>
          <a:p>
            <a:pPr lvl="1"/>
            <a:r>
              <a:rPr lang="en-US" dirty="0" smtClean="0"/>
              <a:t>A </a:t>
            </a:r>
            <a:r>
              <a:rPr lang="en-US" dirty="0" err="1" smtClean="0"/>
              <a:t>Spiritist</a:t>
            </a:r>
            <a:r>
              <a:rPr lang="en-US" dirty="0" smtClean="0"/>
              <a:t>: One who believes in or engages in practices regarding the phenomenon called “spiritualism”</a:t>
            </a:r>
            <a:endParaRPr lang="en-US" dirty="0"/>
          </a:p>
          <a:p>
            <a:pPr marL="0" indent="0">
              <a:buNone/>
            </a:pPr>
            <a:r>
              <a:rPr lang="en-US" sz="4000" dirty="0" smtClean="0"/>
              <a:t>Spiritualism</a:t>
            </a:r>
          </a:p>
          <a:p>
            <a:pPr lvl="1"/>
            <a:r>
              <a:rPr lang="en-US" dirty="0" smtClean="0">
                <a:latin typeface="Calibri" charset="0"/>
              </a:rPr>
              <a:t>“The belief that the living can conduct conversations with the spirits of the deceased”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3829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>
              <a:buNone/>
              <a:defRPr/>
            </a:pPr>
            <a:r>
              <a:rPr lang="en-US" sz="4000" dirty="0"/>
              <a:t>Spirituality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4000" dirty="0" smtClean="0">
                <a:ea typeface="+mn-ea"/>
                <a:cs typeface="+mn-cs"/>
              </a:rPr>
              <a:t>	“The concern of human beings with their spiritual relationship to the cosmos”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en-US" sz="3600" dirty="0" smtClean="0">
                <a:ea typeface="+mn-ea"/>
              </a:rPr>
              <a:t>Depends on how the cosmos is conceived (worldview)</a:t>
            </a:r>
          </a:p>
          <a:p>
            <a:pPr lvl="2">
              <a:buFont typeface="Arial" pitchFamily="34" charset="0"/>
              <a:buChar char="–"/>
              <a:defRPr/>
            </a:pPr>
            <a:r>
              <a:rPr lang="en-US" sz="2400" dirty="0" smtClean="0"/>
              <a:t>Buddhist, Islamic, Christian, </a:t>
            </a:r>
            <a:r>
              <a:rPr lang="en-US" dirty="0" smtClean="0"/>
              <a:t>animistic, etc</a:t>
            </a:r>
            <a:r>
              <a:rPr lang="en-US" sz="2400" dirty="0" smtClean="0"/>
              <a:t>. </a:t>
            </a:r>
            <a:r>
              <a:rPr lang="en-US" sz="2400" dirty="0" err="1" smtClean="0"/>
              <a:t>spiritualities</a:t>
            </a:r>
            <a:endParaRPr lang="en-US" sz="2400" dirty="0" smtClean="0"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63569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Spiritism</a:t>
            </a:r>
            <a:r>
              <a:rPr lang="en-US" dirty="0" smtClean="0"/>
              <a:t> and Spiritualism on the Rise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i="1" dirty="0" smtClean="0"/>
              <a:t>CT</a:t>
            </a:r>
            <a:r>
              <a:rPr lang="en-US" dirty="0" smtClean="0"/>
              <a:t> 36/15 (1992)	“The Return of Spiritualism”</a:t>
            </a:r>
          </a:p>
          <a:p>
            <a:pPr lvl="1"/>
            <a:r>
              <a:rPr lang="en-US" dirty="0" smtClean="0"/>
              <a:t>“Dozens of Christian books have decried today’s New Age movement. But many have missed an important historical precedent: A massive </a:t>
            </a:r>
            <a:r>
              <a:rPr lang="en-US" dirty="0" err="1" smtClean="0"/>
              <a:t>spiritist</a:t>
            </a:r>
            <a:r>
              <a:rPr lang="en-US" dirty="0" smtClean="0"/>
              <a:t> movement in the United States during the 1850s espoused many of the same doctrines and practices—pantheism, channeling of spirits—that characterize today’s New Age movement”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Lauzanne</a:t>
            </a:r>
            <a:r>
              <a:rPr lang="en-US" dirty="0" smtClean="0"/>
              <a:t> Committee for World Evangelization, Consultation, Nairobi, Kenya 2000 (Deliver Us From Evil)</a:t>
            </a:r>
          </a:p>
          <a:p>
            <a:pPr lvl="1"/>
            <a:r>
              <a:rPr lang="en-US" dirty="0" smtClean="0"/>
              <a:t>“The </a:t>
            </a:r>
            <a:r>
              <a:rPr lang="en-US" dirty="0"/>
              <a:t>West has been invaded by occult ideas and practices from the East since the 1960’s. This is seen in the high interest in New Age </a:t>
            </a:r>
            <a:r>
              <a:rPr lang="en-US" dirty="0" smtClean="0"/>
              <a:t>ideas”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43772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>
                <a:latin typeface="Calibri" charset="0"/>
              </a:rPr>
              <a:t>	</a:t>
            </a:r>
            <a:r>
              <a:rPr lang="en-US" b="1">
                <a:latin typeface="Calibri" charset="0"/>
              </a:rPr>
              <a:t>Spiritualism flourishes with a certain cosmology</a:t>
            </a:r>
          </a:p>
          <a:p>
            <a:pPr lvl="1" eaLnBrk="1" hangingPunct="1"/>
            <a:r>
              <a:rPr lang="en-US">
                <a:latin typeface="Calibri" charset="0"/>
              </a:rPr>
              <a:t>Above the earth is a zone/s of spirit world</a:t>
            </a:r>
          </a:p>
          <a:p>
            <a:pPr lvl="1" eaLnBrk="1" hangingPunct="1"/>
            <a:endParaRPr lang="en-US">
              <a:latin typeface="Calibri" charset="0"/>
            </a:endParaRPr>
          </a:p>
          <a:p>
            <a:pPr lvl="1" eaLnBrk="1" hangingPunct="1"/>
            <a:r>
              <a:rPr lang="en-US">
                <a:latin typeface="Calibri" charset="0"/>
              </a:rPr>
              <a:t>The zone/s although </a:t>
            </a:r>
            <a:r>
              <a:rPr lang="ja-JP" altLang="en-US">
                <a:latin typeface="Calibri" charset="0"/>
              </a:rPr>
              <a:t>“</a:t>
            </a:r>
            <a:r>
              <a:rPr lang="en-US" altLang="ja-JP">
                <a:latin typeface="Calibri" charset="0"/>
              </a:rPr>
              <a:t>spiritual</a:t>
            </a:r>
            <a:r>
              <a:rPr lang="ja-JP" altLang="en-US">
                <a:latin typeface="Calibri" charset="0"/>
              </a:rPr>
              <a:t>”</a:t>
            </a:r>
            <a:r>
              <a:rPr lang="en-US" altLang="ja-JP">
                <a:latin typeface="Calibri" charset="0"/>
              </a:rPr>
              <a:t> are considered to be part of the natural order as is the earth</a:t>
            </a:r>
          </a:p>
          <a:p>
            <a:pPr lvl="1" eaLnBrk="1" hangingPunct="1"/>
            <a:endParaRPr lang="en-US">
              <a:latin typeface="Calibri" charset="0"/>
            </a:endParaRPr>
          </a:p>
          <a:p>
            <a:pPr lvl="1" eaLnBrk="1" hangingPunct="1"/>
            <a:r>
              <a:rPr lang="en-US">
                <a:latin typeface="Calibri" charset="0"/>
              </a:rPr>
              <a:t>Zones are in an ascending order</a:t>
            </a:r>
          </a:p>
        </p:txBody>
      </p:sp>
    </p:spTree>
    <p:extLst>
      <p:ext uri="{BB962C8B-B14F-4D97-AF65-F5344CB8AC3E}">
        <p14:creationId xmlns:p14="http://schemas.microsoft.com/office/powerpoint/2010/main" val="4193450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sz="3000" b="1" dirty="0">
                <a:latin typeface="Calibri" charset="0"/>
              </a:rPr>
              <a:t>Ancestors</a:t>
            </a:r>
            <a:r>
              <a:rPr lang="en-US" sz="3000" dirty="0">
                <a:latin typeface="Calibri" charset="0"/>
              </a:rPr>
              <a:t> </a:t>
            </a:r>
            <a:r>
              <a:rPr lang="en-US" sz="3000" b="1" dirty="0">
                <a:latin typeface="Calibri" charset="0"/>
              </a:rPr>
              <a:t>In African </a:t>
            </a:r>
            <a:r>
              <a:rPr lang="en-US" sz="3000" b="1" dirty="0" smtClean="0">
                <a:latin typeface="Calibri" charset="0"/>
              </a:rPr>
              <a:t>(Animistic) Cosmology</a:t>
            </a:r>
            <a:endParaRPr lang="en-US" sz="3000" b="1" dirty="0">
              <a:latin typeface="Calibri" charset="0"/>
            </a:endParaRPr>
          </a:p>
          <a:p>
            <a:pPr eaLnBrk="1" hangingPunct="1"/>
            <a:r>
              <a:rPr lang="en-US" sz="3000" dirty="0">
                <a:latin typeface="Calibri" charset="0"/>
              </a:rPr>
              <a:t>Ancestors are the </a:t>
            </a:r>
            <a:r>
              <a:rPr lang="ja-JP" altLang="en-US" sz="3000" dirty="0">
                <a:latin typeface="Calibri" charset="0"/>
              </a:rPr>
              <a:t>“</a:t>
            </a:r>
            <a:r>
              <a:rPr lang="en-US" altLang="ja-JP" sz="3000" dirty="0">
                <a:latin typeface="Calibri" charset="0"/>
              </a:rPr>
              <a:t>elevated</a:t>
            </a:r>
            <a:r>
              <a:rPr lang="ja-JP" altLang="en-US" sz="3000" dirty="0">
                <a:latin typeface="Calibri" charset="0"/>
              </a:rPr>
              <a:t>”</a:t>
            </a:r>
            <a:r>
              <a:rPr lang="en-US" altLang="ja-JP" sz="3000" dirty="0">
                <a:latin typeface="Calibri" charset="0"/>
              </a:rPr>
              <a:t> spirits of dead</a:t>
            </a:r>
          </a:p>
          <a:p>
            <a:pPr lvl="1" eaLnBrk="1" hangingPunct="1"/>
            <a:r>
              <a:rPr lang="en-US" sz="2600" dirty="0">
                <a:latin typeface="Calibri" charset="0"/>
              </a:rPr>
              <a:t>The concept of the </a:t>
            </a:r>
            <a:r>
              <a:rPr lang="ja-JP" altLang="en-US" sz="2600" dirty="0">
                <a:latin typeface="Calibri" charset="0"/>
              </a:rPr>
              <a:t>“</a:t>
            </a:r>
            <a:r>
              <a:rPr lang="en-US" altLang="ja-JP" sz="2600" dirty="0">
                <a:latin typeface="Calibri" charset="0"/>
              </a:rPr>
              <a:t>living-dead</a:t>
            </a:r>
            <a:r>
              <a:rPr lang="ja-JP" altLang="en-US" sz="2600" dirty="0">
                <a:latin typeface="Calibri" charset="0"/>
              </a:rPr>
              <a:t>”</a:t>
            </a:r>
            <a:r>
              <a:rPr lang="en-US" altLang="ja-JP" sz="2600" dirty="0">
                <a:latin typeface="Calibri" charset="0"/>
              </a:rPr>
              <a:t> (J. </a:t>
            </a:r>
            <a:r>
              <a:rPr lang="en-US" altLang="ja-JP" sz="2600" dirty="0" err="1">
                <a:latin typeface="Calibri" charset="0"/>
              </a:rPr>
              <a:t>Mbiti</a:t>
            </a:r>
            <a:r>
              <a:rPr lang="en-US" altLang="ja-JP" sz="2600" dirty="0">
                <a:latin typeface="Calibri" charset="0"/>
              </a:rPr>
              <a:t>)</a:t>
            </a:r>
          </a:p>
          <a:p>
            <a:pPr lvl="2" eaLnBrk="1" hangingPunct="1"/>
            <a:r>
              <a:rPr lang="en-US" sz="2200" dirty="0">
                <a:latin typeface="Calibri" charset="0"/>
              </a:rPr>
              <a:t>Though biologically deceased, are not deemed really dead. </a:t>
            </a:r>
          </a:p>
          <a:p>
            <a:pPr lvl="2" eaLnBrk="1" hangingPunct="1"/>
            <a:r>
              <a:rPr lang="en-US" sz="2200" dirty="0">
                <a:latin typeface="Calibri" charset="0"/>
              </a:rPr>
              <a:t>These are in a state of personal immortality</a:t>
            </a:r>
          </a:p>
          <a:p>
            <a:pPr lvl="2" eaLnBrk="1" hangingPunct="1"/>
            <a:r>
              <a:rPr lang="en-US" sz="2200" dirty="0">
                <a:latin typeface="Calibri" charset="0"/>
              </a:rPr>
              <a:t>Through them, the spirit world becomes accessible to the living by virtue of their status.  </a:t>
            </a:r>
          </a:p>
          <a:p>
            <a:pPr lvl="2" eaLnBrk="1" hangingPunct="1"/>
            <a:r>
              <a:rPr lang="en-US" sz="2200" dirty="0">
                <a:latin typeface="Calibri" charset="0"/>
              </a:rPr>
              <a:t>They are bilingual, speaking the language of humans among whom they sojourned until relatively recently; they speak the language of God and the </a:t>
            </a:r>
            <a:r>
              <a:rPr lang="en-US" sz="2200" i="1" dirty="0">
                <a:latin typeface="Calibri" charset="0"/>
              </a:rPr>
              <a:t>spirits</a:t>
            </a:r>
            <a:r>
              <a:rPr lang="en-US" sz="2200" dirty="0">
                <a:latin typeface="Calibri" charset="0"/>
              </a:rPr>
              <a:t> to whose mode of existence they are drawing closer</a:t>
            </a:r>
            <a:endParaRPr lang="en-US" sz="2200" b="1" dirty="0">
              <a:latin typeface="Calibri" charset="0"/>
            </a:endParaRPr>
          </a:p>
          <a:p>
            <a:pPr algn="ctr" eaLnBrk="1" hangingPunct="1">
              <a:buFont typeface="Arial" charset="0"/>
              <a:buNone/>
            </a:pPr>
            <a:endParaRPr lang="en-US" sz="3000" b="1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6039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b="1">
                <a:latin typeface="Calibri" charset="0"/>
              </a:rPr>
              <a:t>African understanding of reality broken into five hierarchical categories</a:t>
            </a:r>
          </a:p>
          <a:p>
            <a:pPr lvl="1" eaLnBrk="1" hangingPunct="1"/>
            <a:r>
              <a:rPr lang="en-US">
                <a:latin typeface="Calibri" charset="0"/>
              </a:rPr>
              <a:t>God </a:t>
            </a:r>
          </a:p>
          <a:p>
            <a:pPr lvl="1" eaLnBrk="1" hangingPunct="1"/>
            <a:r>
              <a:rPr lang="en-US">
                <a:latin typeface="Calibri" charset="0"/>
              </a:rPr>
              <a:t>A host of </a:t>
            </a:r>
            <a:r>
              <a:rPr lang="en-US" b="1">
                <a:latin typeface="Calibri" charset="0"/>
              </a:rPr>
              <a:t>superhuman beings and forces</a:t>
            </a:r>
            <a:r>
              <a:rPr lang="en-US">
                <a:latin typeface="Calibri" charset="0"/>
              </a:rPr>
              <a:t>, and the human spirits (</a:t>
            </a:r>
            <a:r>
              <a:rPr lang="en-US" b="1">
                <a:latin typeface="Calibri" charset="0"/>
              </a:rPr>
              <a:t>ancestors</a:t>
            </a:r>
            <a:r>
              <a:rPr lang="en-US">
                <a:latin typeface="Calibri" charset="0"/>
              </a:rPr>
              <a:t>) who died a long time ago. </a:t>
            </a:r>
          </a:p>
          <a:p>
            <a:pPr lvl="1" eaLnBrk="1" hangingPunct="1"/>
            <a:r>
              <a:rPr lang="en-US">
                <a:latin typeface="Calibri" charset="0"/>
              </a:rPr>
              <a:t> Humans </a:t>
            </a:r>
          </a:p>
          <a:p>
            <a:pPr lvl="1" eaLnBrk="1" hangingPunct="1"/>
            <a:r>
              <a:rPr lang="en-US">
                <a:latin typeface="Calibri" charset="0"/>
              </a:rPr>
              <a:t>Animals </a:t>
            </a:r>
          </a:p>
          <a:p>
            <a:pPr lvl="1" eaLnBrk="1" hangingPunct="1"/>
            <a:r>
              <a:rPr lang="en-US">
                <a:latin typeface="Calibri" charset="0"/>
              </a:rPr>
              <a:t>Vegetation </a:t>
            </a:r>
          </a:p>
          <a:p>
            <a:pPr lvl="1" eaLnBrk="1" hangingPunct="1"/>
            <a:r>
              <a:rPr lang="en-US">
                <a:latin typeface="Calibri" charset="0"/>
              </a:rPr>
              <a:t>Inanimate objects</a:t>
            </a:r>
          </a:p>
          <a:p>
            <a:pPr eaLnBrk="1" hangingPunct="1"/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141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>
              <a:latin typeface="Calibri" charset="0"/>
            </a:endParaRP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en-US" b="1">
                <a:latin typeface="Calibri" charset="0"/>
              </a:rPr>
              <a:t>Significance of Hierarchy</a:t>
            </a:r>
          </a:p>
          <a:p>
            <a:pPr eaLnBrk="1" hangingPunct="1">
              <a:buFont typeface="Arial" charset="0"/>
              <a:buAutoNum type="arabicPeriod"/>
            </a:pPr>
            <a:r>
              <a:rPr lang="en-US">
                <a:latin typeface="Calibri" charset="0"/>
              </a:rPr>
              <a:t>Solidarity: to destroy one is to destroy the whole</a:t>
            </a:r>
          </a:p>
          <a:p>
            <a:pPr eaLnBrk="1" hangingPunct="1">
              <a:buFont typeface="Arial" charset="0"/>
              <a:buAutoNum type="arabicPeriod"/>
            </a:pPr>
            <a:r>
              <a:rPr lang="en-US">
                <a:latin typeface="Calibri" charset="0"/>
              </a:rPr>
              <a:t>Orders of being are subject to the universal reign of law and universal causation; not necessarily mechanical (causation)</a:t>
            </a:r>
          </a:p>
          <a:p>
            <a:pPr marL="1314450" lvl="2" indent="-514350" eaLnBrk="1" hangingPunct="1"/>
            <a:r>
              <a:rPr lang="en-US">
                <a:latin typeface="Calibri" charset="0"/>
              </a:rPr>
              <a:t>No strict natural/supernatural separation is entertained.  Strange and </a:t>
            </a:r>
            <a:r>
              <a:rPr lang="ja-JP" altLang="en-US">
                <a:latin typeface="Calibri" charset="0"/>
              </a:rPr>
              <a:t>“</a:t>
            </a:r>
            <a:r>
              <a:rPr lang="en-US" altLang="ja-JP">
                <a:latin typeface="Calibri" charset="0"/>
              </a:rPr>
              <a:t>miraculous</a:t>
            </a:r>
            <a:r>
              <a:rPr lang="ja-JP" altLang="en-US">
                <a:latin typeface="Calibri" charset="0"/>
              </a:rPr>
              <a:t>”</a:t>
            </a:r>
            <a:r>
              <a:rPr lang="en-US" altLang="ja-JP">
                <a:latin typeface="Calibri" charset="0"/>
              </a:rPr>
              <a:t> things are not unusual in this system</a:t>
            </a:r>
            <a:endParaRPr lang="en-US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87268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10807</TotalTime>
  <Words>1037</Words>
  <Application>Microsoft Macintosh PowerPoint</Application>
  <PresentationFormat>On-screen Show (4:3)</PresentationFormat>
  <Paragraphs>96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Spiritism Today</vt:lpstr>
      <vt:lpstr>Rev. 16:13-14</vt:lpstr>
      <vt:lpstr>Definitions</vt:lpstr>
      <vt:lpstr>PowerPoint Presentation</vt:lpstr>
      <vt:lpstr>Spiritism and Spiritualism on the Rise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Worldview of the Emerging Spirituality</vt:lpstr>
      <vt:lpstr>PowerPoint Presentation</vt:lpstr>
      <vt:lpstr>PowerPoint Presentation</vt:lpstr>
      <vt:lpstr>Modern Spiritism: Quest for Power</vt:lpstr>
      <vt:lpstr>Absence of Spiritual Power and Dual Allegiance in ATR</vt:lpstr>
      <vt:lpstr>PowerPoint Presentation</vt:lpstr>
    </vt:vector>
  </TitlesOfParts>
  <Company>General Conference of Seventh-day Adventists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Spiritism Today</dc:title>
  <dc:creator>Kwabena Donkor</dc:creator>
  <cp:lastModifiedBy>Kwabena Donkor</cp:lastModifiedBy>
  <cp:revision>36</cp:revision>
  <dcterms:created xsi:type="dcterms:W3CDTF">2014-12-09T19:41:24Z</dcterms:created>
  <dcterms:modified xsi:type="dcterms:W3CDTF">2015-02-01T21:14:35Z</dcterms:modified>
</cp:coreProperties>
</file>